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59" r:id="rId4"/>
    <p:sldId id="264" r:id="rId5"/>
    <p:sldId id="261" r:id="rId6"/>
    <p:sldId id="266" r:id="rId7"/>
    <p:sldId id="265" r:id="rId8"/>
    <p:sldId id="267" r:id="rId9"/>
    <p:sldId id="262" r:id="rId10"/>
    <p:sldId id="26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>
        <p:scale>
          <a:sx n="78" d="100"/>
          <a:sy n="78" d="100"/>
        </p:scale>
        <p:origin x="-1794" y="-11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DD23BB-624A-432A-8AD9-149DBE6A00C4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FA98AD-CDAA-4CB9-9E79-57CB577AA2E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A98AD-CDAA-4CB9-9E79-57CB577AA2E9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597B5-C893-4095-8357-5919F9CF5B2F}" type="datetimeFigureOut">
              <a:rPr lang="en-US" smtClean="0"/>
              <a:pPr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BA8B4-742B-44F4-91F5-043E26B71D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92104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597B5-C893-4095-8357-5919F9CF5B2F}" type="datetimeFigureOut">
              <a:rPr lang="en-US" smtClean="0"/>
              <a:pPr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BA8B4-742B-44F4-91F5-043E26B71D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64578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597B5-C893-4095-8357-5919F9CF5B2F}" type="datetimeFigureOut">
              <a:rPr lang="en-US" smtClean="0"/>
              <a:pPr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BA8B4-742B-44F4-91F5-043E26B71D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07002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597B5-C893-4095-8357-5919F9CF5B2F}" type="datetimeFigureOut">
              <a:rPr lang="en-US" smtClean="0"/>
              <a:pPr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BA8B4-742B-44F4-91F5-043E26B71D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91816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597B5-C893-4095-8357-5919F9CF5B2F}" type="datetimeFigureOut">
              <a:rPr lang="en-US" smtClean="0"/>
              <a:pPr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BA8B4-742B-44F4-91F5-043E26B71D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0818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597B5-C893-4095-8357-5919F9CF5B2F}" type="datetimeFigureOut">
              <a:rPr lang="en-US" smtClean="0"/>
              <a:pPr/>
              <a:t>10/22/2019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BA8B4-742B-44F4-91F5-043E26B71D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2165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597B5-C893-4095-8357-5919F9CF5B2F}" type="datetimeFigureOut">
              <a:rPr lang="en-US" smtClean="0"/>
              <a:pPr/>
              <a:t>10/22/2019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BA8B4-742B-44F4-91F5-043E26B71D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44610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597B5-C893-4095-8357-5919F9CF5B2F}" type="datetimeFigureOut">
              <a:rPr lang="en-US" smtClean="0"/>
              <a:pPr/>
              <a:t>10/22/2019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BA8B4-742B-44F4-91F5-043E26B71D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54185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597B5-C893-4095-8357-5919F9CF5B2F}" type="datetimeFigureOut">
              <a:rPr lang="en-US" smtClean="0"/>
              <a:pPr/>
              <a:t>10/22/2019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BA8B4-742B-44F4-91F5-043E26B71D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43880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597B5-C893-4095-8357-5919F9CF5B2F}" type="datetimeFigureOut">
              <a:rPr lang="en-US" smtClean="0"/>
              <a:pPr/>
              <a:t>10/22/2019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BA8B4-742B-44F4-91F5-043E26B71D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35480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597B5-C893-4095-8357-5919F9CF5B2F}" type="datetimeFigureOut">
              <a:rPr lang="en-US" smtClean="0"/>
              <a:pPr/>
              <a:t>10/22/2019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BA8B4-742B-44F4-91F5-043E26B71D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04834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B597B5-C893-4095-8357-5919F9CF5B2F}" type="datetimeFigureOut">
              <a:rPr lang="en-US" smtClean="0"/>
              <a:pPr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4BA8B4-742B-44F4-91F5-043E26B71D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20133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42460"/>
            <a:ext cx="9144000" cy="23876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+mn-lt"/>
              </a:rPr>
              <a:t>THE PRODUCTION OF NAUTICAL CHARTS IN MOZAMBIQUE</a:t>
            </a:r>
            <a:endParaRPr lang="en-US" sz="3200" b="1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Carlota A. F. de </a:t>
            </a:r>
            <a:r>
              <a:rPr lang="en-US" dirty="0" err="1" smtClean="0"/>
              <a:t>Vasconcelos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9616694" y="0"/>
            <a:ext cx="1283262" cy="1205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440906" y="239485"/>
            <a:ext cx="53101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4000">
                <a:solidFill>
                  <a:srgbClr val="FFFF00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00"/>
              </a:buClr>
              <a:buChar char="•"/>
              <a:defRPr sz="3600">
                <a:solidFill>
                  <a:srgbClr val="FFFF00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rgbClr val="FFFF00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00"/>
              </a:buClr>
              <a:buChar char="•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0070C0"/>
                </a:solidFill>
                <a:latin typeface="Verdana" panose="020B0604030504040204" pitchFamily="34" charset="0"/>
              </a:rPr>
              <a:t>IHO – NIPPON FOUNDATION</a:t>
            </a:r>
            <a:endParaRPr lang="en-GB" altLang="en-US" sz="2400" dirty="0">
              <a:solidFill>
                <a:srgbClr val="0070C0"/>
              </a:solidFill>
              <a:latin typeface="Verdana" panose="020B060403050404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0070C0"/>
                </a:solidFill>
                <a:latin typeface="Verdana" panose="020B0604030504040204" pitchFamily="34" charset="0"/>
              </a:rPr>
              <a:t>ALUMNI </a:t>
            </a:r>
            <a:r>
              <a:rPr lang="en-US" altLang="en-US" sz="2400" b="1" dirty="0" smtClean="0">
                <a:solidFill>
                  <a:srgbClr val="0070C0"/>
                </a:solidFill>
                <a:latin typeface="Verdana" panose="020B0604030504040204" pitchFamily="34" charset="0"/>
              </a:rPr>
              <a:t>SEMINAR</a:t>
            </a:r>
            <a:endParaRPr lang="en-GB" altLang="en-US" sz="2400" dirty="0">
              <a:solidFill>
                <a:srgbClr val="0070C0"/>
              </a:solidFill>
              <a:latin typeface="Verdana" panose="020B060403050404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60617" y="-24788"/>
            <a:ext cx="1214688" cy="1214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2830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Acknowledgement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 last, I would like to acknowledge Nippon foundation for providing me this opportunity of sharing experience with my fellows and hearing  about the work of other hydrographic offices.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615" y="1403014"/>
            <a:ext cx="3538729" cy="646814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 </a:t>
            </a:r>
            <a:r>
              <a:rPr lang="fr-FR" sz="3100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Self introduction</a:t>
            </a:r>
            <a:endParaRPr lang="en-US" sz="4000" b="1" dirty="0">
              <a:solidFill>
                <a:srgbClr val="0070C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9616694" y="0"/>
            <a:ext cx="1283262" cy="1205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3440906" y="239485"/>
            <a:ext cx="531018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4000">
                <a:solidFill>
                  <a:srgbClr val="FFFF00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00"/>
              </a:buClr>
              <a:buChar char="•"/>
              <a:defRPr sz="3600">
                <a:solidFill>
                  <a:srgbClr val="FFFF00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rgbClr val="FFFF00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00"/>
              </a:buClr>
              <a:buChar char="•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dirty="0">
                <a:solidFill>
                  <a:srgbClr val="0070C0"/>
                </a:solidFill>
                <a:latin typeface="+mn-lt"/>
              </a:rPr>
              <a:t>IHO – NIPPON FOUNDATION</a:t>
            </a:r>
            <a:endParaRPr lang="en-GB" altLang="en-US" sz="2800" dirty="0">
              <a:solidFill>
                <a:srgbClr val="0070C0"/>
              </a:solidFill>
              <a:latin typeface="+mn-lt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dirty="0">
                <a:solidFill>
                  <a:srgbClr val="0070C0"/>
                </a:solidFill>
                <a:latin typeface="+mn-lt"/>
              </a:rPr>
              <a:t>ALUMNI </a:t>
            </a:r>
            <a:r>
              <a:rPr lang="en-US" altLang="en-US" sz="2800" b="1" dirty="0" smtClean="0">
                <a:solidFill>
                  <a:srgbClr val="0070C0"/>
                </a:solidFill>
                <a:latin typeface="+mn-lt"/>
              </a:rPr>
              <a:t>SEMINAR</a:t>
            </a:r>
            <a:endParaRPr lang="en-GB" altLang="en-US" sz="2800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60617" y="-24788"/>
            <a:ext cx="1214688" cy="1214688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17635273"/>
              </p:ext>
            </p:extLst>
          </p:nvPr>
        </p:nvGraphicFramePr>
        <p:xfrm>
          <a:off x="1164845" y="2098224"/>
          <a:ext cx="8128000" cy="4759776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492843"/>
                <a:gridCol w="5635157"/>
              </a:tblGrid>
              <a:tr h="793296">
                <a:tc>
                  <a:txBody>
                    <a:bodyPr/>
                    <a:lstStyle/>
                    <a:p>
                      <a:r>
                        <a:rPr lang="en-US" dirty="0" smtClean="0"/>
                        <a:t>Name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Carlota A. F. de </a:t>
                      </a:r>
                      <a:r>
                        <a:rPr lang="en-US" dirty="0" err="1" smtClean="0"/>
                        <a:t>Vasconcelos</a:t>
                      </a:r>
                      <a:endParaRPr lang="en-US" dirty="0"/>
                    </a:p>
                  </a:txBody>
                  <a:tcPr/>
                </a:tc>
              </a:tr>
              <a:tr h="793296">
                <a:tc>
                  <a:txBody>
                    <a:bodyPr/>
                    <a:lstStyle/>
                    <a:p>
                      <a:r>
                        <a:rPr lang="en-US" dirty="0" smtClean="0"/>
                        <a:t>Alumni year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2012</a:t>
                      </a:r>
                      <a:endParaRPr lang="en-US" dirty="0"/>
                    </a:p>
                  </a:txBody>
                  <a:tcPr/>
                </a:tc>
              </a:tr>
              <a:tr h="793296">
                <a:tc>
                  <a:txBody>
                    <a:bodyPr/>
                    <a:lstStyle/>
                    <a:p>
                      <a:r>
                        <a:rPr lang="en-US" dirty="0" smtClean="0"/>
                        <a:t>Country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Mozambique</a:t>
                      </a:r>
                      <a:endParaRPr lang="en-US" dirty="0"/>
                    </a:p>
                  </a:txBody>
                  <a:tcPr/>
                </a:tc>
              </a:tr>
              <a:tr h="793296">
                <a:tc>
                  <a:txBody>
                    <a:bodyPr/>
                    <a:lstStyle/>
                    <a:p>
                      <a:r>
                        <a:rPr lang="en-US" dirty="0" smtClean="0"/>
                        <a:t>Organization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Instituto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Nacional</a:t>
                      </a:r>
                      <a:r>
                        <a:rPr lang="en-US" baseline="0" dirty="0" smtClean="0"/>
                        <a:t> de </a:t>
                      </a:r>
                      <a:r>
                        <a:rPr lang="en-US" baseline="0" dirty="0" err="1" smtClean="0"/>
                        <a:t>Hidrografia</a:t>
                      </a:r>
                      <a:r>
                        <a:rPr lang="en-US" baseline="0" dirty="0" smtClean="0"/>
                        <a:t> e  </a:t>
                      </a:r>
                      <a:r>
                        <a:rPr lang="en-US" baseline="0" dirty="0" err="1" smtClean="0"/>
                        <a:t>Navega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çã</a:t>
                      </a:r>
                      <a:r>
                        <a:rPr lang="en-US" baseline="0" dirty="0" err="1" smtClean="0"/>
                        <a:t>o</a:t>
                      </a:r>
                      <a:endParaRPr lang="en-US" dirty="0"/>
                    </a:p>
                  </a:txBody>
                  <a:tcPr/>
                </a:tc>
              </a:tr>
              <a:tr h="793296">
                <a:tc>
                  <a:txBody>
                    <a:bodyPr/>
                    <a:lstStyle/>
                    <a:p>
                      <a:r>
                        <a:rPr lang="en-US" dirty="0" smtClean="0"/>
                        <a:t>Position/Job title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Cartographer</a:t>
                      </a:r>
                      <a:endParaRPr lang="en-US" dirty="0"/>
                    </a:p>
                  </a:txBody>
                  <a:tcPr/>
                </a:tc>
              </a:tr>
              <a:tr h="793296">
                <a:tc>
                  <a:txBody>
                    <a:bodyPr/>
                    <a:lstStyle/>
                    <a:p>
                      <a:r>
                        <a:rPr lang="en-US" dirty="0" smtClean="0"/>
                        <a:t>Current job description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Nautical</a:t>
                      </a:r>
                      <a:r>
                        <a:rPr lang="en-US" baseline="0" dirty="0" smtClean="0"/>
                        <a:t> chart production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9616695" y="2383277"/>
            <a:ext cx="2299688" cy="178016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76268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70560" y="1512189"/>
            <a:ext cx="10515600" cy="647700"/>
          </a:xfrm>
        </p:spPr>
        <p:txBody>
          <a:bodyPr>
            <a:normAutofit/>
          </a:bodyPr>
          <a:lstStyle/>
          <a:p>
            <a:r>
              <a:rPr lang="fr-FR" sz="2800" dirty="0" smtClean="0">
                <a:latin typeface="+mn-lt"/>
              </a:rPr>
              <a:t> </a:t>
            </a:r>
            <a:r>
              <a:rPr lang="fr-FR" sz="2800" b="1" dirty="0" err="1">
                <a:solidFill>
                  <a:srgbClr val="0070C0"/>
                </a:solidFill>
                <a:latin typeface="+mn-lt"/>
                <a:ea typeface="+mn-ea"/>
                <a:cs typeface="+mn-cs"/>
              </a:rPr>
              <a:t>My</a:t>
            </a:r>
            <a:r>
              <a:rPr lang="fr-FR" sz="2800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2800" b="1" dirty="0" err="1">
                <a:solidFill>
                  <a:srgbClr val="0070C0"/>
                </a:solidFill>
                <a:latin typeface="+mn-lt"/>
                <a:ea typeface="+mn-ea"/>
                <a:cs typeface="+mn-cs"/>
              </a:rPr>
              <a:t>career</a:t>
            </a:r>
            <a:r>
              <a:rPr lang="fr-FR" sz="2800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2800" b="1" dirty="0" err="1">
                <a:solidFill>
                  <a:srgbClr val="0070C0"/>
                </a:solidFill>
                <a:latin typeface="+mn-lt"/>
                <a:ea typeface="+mn-ea"/>
                <a:cs typeface="+mn-cs"/>
              </a:rPr>
              <a:t>path</a:t>
            </a:r>
            <a:r>
              <a:rPr lang="fr-FR" sz="2800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fr-FR" sz="2800" b="1" dirty="0" err="1">
                <a:solidFill>
                  <a:srgbClr val="0070C0"/>
                </a:solidFill>
                <a:latin typeface="+mn-lt"/>
                <a:ea typeface="+mn-ea"/>
                <a:cs typeface="+mn-cs"/>
              </a:rPr>
              <a:t>projects</a:t>
            </a:r>
            <a:r>
              <a:rPr lang="fr-FR" sz="2800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 / </a:t>
            </a:r>
            <a:r>
              <a:rPr lang="fr-FR" sz="2800" b="1" dirty="0" err="1">
                <a:solidFill>
                  <a:srgbClr val="0070C0"/>
                </a:solidFill>
                <a:latin typeface="+mn-lt"/>
                <a:ea typeface="+mn-ea"/>
                <a:cs typeface="+mn-cs"/>
              </a:rPr>
              <a:t>Achievements</a:t>
            </a:r>
            <a:endParaRPr lang="en-US" sz="2400" b="1" dirty="0">
              <a:solidFill>
                <a:srgbClr val="0070C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31749" y="2473706"/>
            <a:ext cx="10813037" cy="4146550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en-US" dirty="0" smtClean="0">
                <a:cs typeface="Arial" pitchFamily="34" charset="0"/>
              </a:rPr>
              <a:t>Working for </a:t>
            </a:r>
            <a:r>
              <a:rPr lang="en-US" dirty="0" smtClean="0">
                <a:cs typeface="Arial" pitchFamily="34" charset="0"/>
              </a:rPr>
              <a:t>Hydrograph </a:t>
            </a:r>
            <a:r>
              <a:rPr lang="en-US" dirty="0" smtClean="0">
                <a:cs typeface="Arial" pitchFamily="34" charset="0"/>
              </a:rPr>
              <a:t>O</a:t>
            </a:r>
            <a:r>
              <a:rPr lang="en-US" dirty="0" smtClean="0">
                <a:cs typeface="Arial" pitchFamily="34" charset="0"/>
              </a:rPr>
              <a:t>ffice </a:t>
            </a:r>
            <a:r>
              <a:rPr lang="en-US" dirty="0" smtClean="0">
                <a:cs typeface="Arial" pitchFamily="34" charset="0"/>
              </a:rPr>
              <a:t>of Mozambique (INAHINA) since 1986 as Cartographic Designer.</a:t>
            </a:r>
          </a:p>
          <a:p>
            <a:pPr algn="just">
              <a:lnSpc>
                <a:spcPct val="100000"/>
              </a:lnSpc>
            </a:pPr>
            <a:endParaRPr lang="en-US" dirty="0" smtClean="0">
              <a:cs typeface="Arial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en-US" dirty="0" smtClean="0">
                <a:cs typeface="Arial" pitchFamily="34" charset="0"/>
              </a:rPr>
              <a:t> Attended several training courses in Traditional Cartography and Maritime Safety Information; </a:t>
            </a:r>
          </a:p>
          <a:p>
            <a:pPr algn="just">
              <a:lnSpc>
                <a:spcPct val="100000"/>
              </a:lnSpc>
            </a:pPr>
            <a:endParaRPr lang="en-US" dirty="0" smtClean="0">
              <a:cs typeface="Arial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en-US" dirty="0" smtClean="0">
                <a:cs typeface="Arial" pitchFamily="34" charset="0"/>
              </a:rPr>
              <a:t> In 2008 attended the first training course in digital cartography using CARIS GIS 4.4 software;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9616694" y="0"/>
            <a:ext cx="1283262" cy="1205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3440906" y="239485"/>
            <a:ext cx="531018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4000">
                <a:solidFill>
                  <a:srgbClr val="FFFF00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00"/>
              </a:buClr>
              <a:buChar char="•"/>
              <a:defRPr sz="3600">
                <a:solidFill>
                  <a:srgbClr val="FFFF00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rgbClr val="FFFF00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00"/>
              </a:buClr>
              <a:buChar char="•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dirty="0">
                <a:solidFill>
                  <a:srgbClr val="0070C0"/>
                </a:solidFill>
                <a:latin typeface="+mn-lt"/>
              </a:rPr>
              <a:t>IHO – NIPPON FOUNDATION</a:t>
            </a:r>
            <a:endParaRPr lang="en-GB" altLang="en-US" sz="2800" dirty="0">
              <a:solidFill>
                <a:srgbClr val="0070C0"/>
              </a:solidFill>
              <a:latin typeface="+mn-lt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dirty="0">
                <a:solidFill>
                  <a:srgbClr val="0070C0"/>
                </a:solidFill>
                <a:latin typeface="+mn-lt"/>
              </a:rPr>
              <a:t>ALUMNI </a:t>
            </a:r>
            <a:r>
              <a:rPr lang="en-US" altLang="en-US" sz="2800" b="1" dirty="0" smtClean="0">
                <a:solidFill>
                  <a:srgbClr val="0070C0"/>
                </a:solidFill>
                <a:latin typeface="+mn-lt"/>
              </a:rPr>
              <a:t>SEMINAR</a:t>
            </a:r>
            <a:endParaRPr lang="en-GB" altLang="en-US" sz="2800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60617" y="-24788"/>
            <a:ext cx="1214688" cy="1214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23523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01751" y="1598086"/>
            <a:ext cx="10515600" cy="64681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Lessons</a:t>
            </a: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learned</a:t>
            </a: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from</a:t>
            </a: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CHART Course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9616694" y="0"/>
            <a:ext cx="1283262" cy="1205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440906" y="239485"/>
            <a:ext cx="531018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4000">
                <a:solidFill>
                  <a:srgbClr val="FFFF00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00"/>
              </a:buClr>
              <a:buChar char="•"/>
              <a:defRPr sz="3600">
                <a:solidFill>
                  <a:srgbClr val="FFFF00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rgbClr val="FFFF00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00"/>
              </a:buClr>
              <a:buChar char="•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dirty="0">
                <a:solidFill>
                  <a:srgbClr val="0070C0"/>
                </a:solidFill>
                <a:latin typeface="+mn-lt"/>
              </a:rPr>
              <a:t>IHO – NIPPON FOUNDATION</a:t>
            </a:r>
            <a:endParaRPr lang="en-GB" altLang="en-US" sz="2800" dirty="0">
              <a:solidFill>
                <a:srgbClr val="0070C0"/>
              </a:solidFill>
              <a:latin typeface="+mn-lt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dirty="0">
                <a:solidFill>
                  <a:srgbClr val="0070C0"/>
                </a:solidFill>
                <a:latin typeface="+mn-lt"/>
              </a:rPr>
              <a:t>ALUMNI </a:t>
            </a:r>
            <a:r>
              <a:rPr lang="en-US" altLang="en-US" sz="2800" b="1" dirty="0" smtClean="0">
                <a:solidFill>
                  <a:srgbClr val="0070C0"/>
                </a:solidFill>
                <a:latin typeface="+mn-lt"/>
              </a:rPr>
              <a:t>SEMINAR</a:t>
            </a:r>
            <a:endParaRPr lang="en-GB" altLang="en-US" sz="2800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60617" y="-24788"/>
            <a:ext cx="1214688" cy="121468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7717" y="2365152"/>
            <a:ext cx="10564239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buFont typeface="Arial" pitchFamily="34" charset="0"/>
              <a:buChar char="•"/>
            </a:pPr>
            <a:r>
              <a:rPr lang="en-US" sz="2800" dirty="0" smtClean="0">
                <a:cs typeface="Arial" pitchFamily="34" charset="0"/>
              </a:rPr>
              <a:t>After the CAT B training course in </a:t>
            </a:r>
            <a:r>
              <a:rPr lang="en-US" sz="2800" dirty="0" smtClean="0">
                <a:cs typeface="Arial" pitchFamily="34" charset="0"/>
              </a:rPr>
              <a:t>UKHO </a:t>
            </a:r>
            <a:r>
              <a:rPr lang="en-US" sz="2800" dirty="0" smtClean="0">
                <a:cs typeface="Arial" pitchFamily="34" charset="0"/>
              </a:rPr>
              <a:t>Taunton in 2012 I returned back to my country, to work at Hydrographic Office of Mozambique (INAHINA), Department of Cartography, as Marine Cartographer. </a:t>
            </a:r>
          </a:p>
          <a:p>
            <a:pPr algn="just">
              <a:lnSpc>
                <a:spcPct val="100000"/>
              </a:lnSpc>
              <a:buFont typeface="Arial" pitchFamily="34" charset="0"/>
              <a:buChar char="•"/>
            </a:pPr>
            <a:endParaRPr lang="en-US" sz="2800" dirty="0" smtClean="0">
              <a:cs typeface="Arial" pitchFamily="34" charset="0"/>
            </a:endParaRPr>
          </a:p>
          <a:p>
            <a:pPr algn="just">
              <a:lnSpc>
                <a:spcPct val="100000"/>
              </a:lnSpc>
              <a:buFont typeface="Arial" pitchFamily="34" charset="0"/>
              <a:buChar char="•"/>
            </a:pPr>
            <a:r>
              <a:rPr lang="en-US" sz="2800" dirty="0" smtClean="0">
                <a:cs typeface="Arial" pitchFamily="34" charset="0"/>
              </a:rPr>
              <a:t>Since then,  </a:t>
            </a:r>
            <a:r>
              <a:rPr lang="en-US" sz="2800" dirty="0" smtClean="0">
                <a:cs typeface="Arial" pitchFamily="34" charset="0"/>
              </a:rPr>
              <a:t>I </a:t>
            </a:r>
            <a:r>
              <a:rPr lang="en-US" sz="2800" dirty="0" smtClean="0">
                <a:cs typeface="Arial" pitchFamily="34" charset="0"/>
              </a:rPr>
              <a:t>produced two (2) Habours and </a:t>
            </a:r>
            <a:r>
              <a:rPr lang="en-US" sz="2800" dirty="0" smtClean="0">
                <a:cs typeface="Arial" pitchFamily="34" charset="0"/>
              </a:rPr>
              <a:t>one (1) </a:t>
            </a:r>
            <a:r>
              <a:rPr lang="en-US" sz="2800" dirty="0" smtClean="0">
                <a:cs typeface="Arial" pitchFamily="34" charset="0"/>
              </a:rPr>
              <a:t>Approaches Paper </a:t>
            </a:r>
            <a:r>
              <a:rPr lang="en-US" sz="2800" dirty="0" smtClean="0">
                <a:cs typeface="Arial" pitchFamily="34" charset="0"/>
              </a:rPr>
              <a:t>Charts and I have also participated in production of several charts;</a:t>
            </a:r>
            <a:endParaRPr lang="en-US" sz="2800" dirty="0" smtClean="0">
              <a:cs typeface="Arial" pitchFamily="34" charset="0"/>
            </a:endParaRPr>
          </a:p>
          <a:p>
            <a:pPr algn="just">
              <a:lnSpc>
                <a:spcPct val="100000"/>
              </a:lnSpc>
              <a:buFont typeface="Arial" pitchFamily="34" charset="0"/>
              <a:buChar char="•"/>
            </a:pPr>
            <a:endParaRPr lang="en-US" sz="2800" dirty="0" smtClean="0"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367" y="1671238"/>
            <a:ext cx="10515600" cy="646814"/>
          </a:xfrm>
        </p:spPr>
        <p:txBody>
          <a:bodyPr>
            <a:noAutofit/>
          </a:bodyPr>
          <a:lstStyle/>
          <a:p>
            <a:r>
              <a:rPr lang="fr-FR" sz="2800" b="1" dirty="0" err="1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Lessons</a:t>
            </a:r>
            <a:r>
              <a:rPr lang="fr-FR" sz="2800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2800" b="1" dirty="0" err="1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learned</a:t>
            </a:r>
            <a:r>
              <a:rPr lang="fr-FR" sz="2800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2800" b="1" dirty="0" err="1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from</a:t>
            </a:r>
            <a:r>
              <a:rPr lang="fr-FR" sz="2800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 CHART Course</a:t>
            </a:r>
            <a:endParaRPr lang="en-US" sz="2800" b="1" dirty="0">
              <a:solidFill>
                <a:srgbClr val="0070C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642" y="2079503"/>
            <a:ext cx="11459184" cy="4351338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Confident in cartographic production particularly in sounding selection and quality control  of nautical charts.</a:t>
            </a:r>
          </a:p>
          <a:p>
            <a:endParaRPr lang="en-US" dirty="0" smtClean="0"/>
          </a:p>
          <a:p>
            <a:r>
              <a:rPr lang="en-US" dirty="0" smtClean="0"/>
              <a:t>Leading the production of </a:t>
            </a:r>
            <a:r>
              <a:rPr lang="en-US" dirty="0" smtClean="0"/>
              <a:t>nautical charts </a:t>
            </a:r>
            <a:r>
              <a:rPr lang="en-US" dirty="0" smtClean="0"/>
              <a:t>from </a:t>
            </a:r>
            <a:r>
              <a:rPr lang="en-US" dirty="0" smtClean="0"/>
              <a:t>data processing, compilation and quality control using CARIS GIS software;</a:t>
            </a:r>
          </a:p>
          <a:p>
            <a:endParaRPr lang="en-US" dirty="0" smtClean="0"/>
          </a:p>
          <a:p>
            <a:r>
              <a:rPr lang="en-US" dirty="0" smtClean="0"/>
              <a:t>Consulting always </a:t>
            </a:r>
            <a:r>
              <a:rPr lang="en-US" dirty="0" smtClean="0"/>
              <a:t>the OHI publication </a:t>
            </a:r>
            <a:r>
              <a:rPr lang="en-US" dirty="0" smtClean="0"/>
              <a:t>(S4</a:t>
            </a:r>
            <a:r>
              <a:rPr lang="en-US" dirty="0" smtClean="0"/>
              <a:t>, </a:t>
            </a:r>
            <a:r>
              <a:rPr lang="en-US" dirty="0" smtClean="0"/>
              <a:t>INT1 </a:t>
            </a:r>
            <a:r>
              <a:rPr lang="en-US" dirty="0" smtClean="0"/>
              <a:t>and </a:t>
            </a:r>
            <a:r>
              <a:rPr lang="en-US" dirty="0" smtClean="0"/>
              <a:t>INT2, etc.);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9616694" y="0"/>
            <a:ext cx="1283262" cy="1205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3440906" y="239485"/>
            <a:ext cx="531018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4000">
                <a:solidFill>
                  <a:srgbClr val="FFFF00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00"/>
              </a:buClr>
              <a:buChar char="•"/>
              <a:defRPr sz="3600">
                <a:solidFill>
                  <a:srgbClr val="FFFF00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rgbClr val="FFFF00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00"/>
              </a:buClr>
              <a:buChar char="•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dirty="0">
                <a:solidFill>
                  <a:srgbClr val="0070C0"/>
                </a:solidFill>
                <a:latin typeface="+mn-lt"/>
              </a:rPr>
              <a:t>IHO – NIPPON FOUNDATION</a:t>
            </a:r>
            <a:endParaRPr lang="en-GB" altLang="en-US" sz="2800" dirty="0">
              <a:solidFill>
                <a:srgbClr val="0070C0"/>
              </a:solidFill>
              <a:latin typeface="+mn-lt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dirty="0">
                <a:solidFill>
                  <a:srgbClr val="0070C0"/>
                </a:solidFill>
                <a:latin typeface="+mn-lt"/>
              </a:rPr>
              <a:t>ALUMNI </a:t>
            </a:r>
            <a:r>
              <a:rPr lang="en-US" altLang="en-US" sz="2800" b="1" dirty="0" smtClean="0">
                <a:solidFill>
                  <a:srgbClr val="0070C0"/>
                </a:solidFill>
                <a:latin typeface="+mn-lt"/>
              </a:rPr>
              <a:t>SEMINAR</a:t>
            </a:r>
            <a:endParaRPr lang="en-GB" altLang="en-US" sz="2800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60617" y="-24788"/>
            <a:ext cx="1214688" cy="1214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7238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04215" y="1378630"/>
            <a:ext cx="10515600" cy="64681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Lessons</a:t>
            </a: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learned</a:t>
            </a: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from</a:t>
            </a: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CHART Course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9616694" y="0"/>
            <a:ext cx="1283262" cy="1205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440906" y="239485"/>
            <a:ext cx="531018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4000">
                <a:solidFill>
                  <a:srgbClr val="FFFF00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00"/>
              </a:buClr>
              <a:buChar char="•"/>
              <a:defRPr sz="3600">
                <a:solidFill>
                  <a:srgbClr val="FFFF00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rgbClr val="FFFF00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00"/>
              </a:buClr>
              <a:buChar char="•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dirty="0">
                <a:solidFill>
                  <a:srgbClr val="0070C0"/>
                </a:solidFill>
                <a:latin typeface="+mn-lt"/>
              </a:rPr>
              <a:t>IHO – NIPPON FOUNDATION</a:t>
            </a:r>
            <a:endParaRPr lang="en-GB" altLang="en-US" sz="2800" dirty="0">
              <a:solidFill>
                <a:srgbClr val="0070C0"/>
              </a:solidFill>
              <a:latin typeface="+mn-lt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dirty="0">
                <a:solidFill>
                  <a:srgbClr val="0070C0"/>
                </a:solidFill>
                <a:latin typeface="+mn-lt"/>
              </a:rPr>
              <a:t>ALUMNI </a:t>
            </a:r>
            <a:r>
              <a:rPr lang="en-US" altLang="en-US" sz="2800" b="1" dirty="0" smtClean="0">
                <a:solidFill>
                  <a:srgbClr val="0070C0"/>
                </a:solidFill>
                <a:latin typeface="+mn-lt"/>
              </a:rPr>
              <a:t>SEMINAR</a:t>
            </a:r>
            <a:endParaRPr lang="en-GB" altLang="en-US" sz="2800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60617" y="-24788"/>
            <a:ext cx="1214688" cy="1214688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23477" y="1838009"/>
            <a:ext cx="11537004" cy="2610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Mozambique has updated the official catalogue of nautical charts in 2018. So far, several nautical charts have been published, especially the approaches and habours charts. However, I have participated on production of the following nautical charts:</a:t>
            </a:r>
            <a:endParaRPr kumimoji="0" lang="en-US" sz="44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60053" y="4288401"/>
            <a:ext cx="5083828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PT" sz="2400" b="0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Porto da Beira ,2014</a:t>
            </a:r>
            <a:endParaRPr kumimoji="0" lang="en-US" sz="2400" b="0" i="0" u="none" strike="noStrike" cap="none" normalizeH="0" baseline="0" dirty="0" smtClean="0">
              <a:ln>
                <a:noFill/>
              </a:ln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PT" sz="2400" b="0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Porto de Nacala,2014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PT" sz="2400" b="0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Aproximação ao Porto da Beira 2014</a:t>
            </a:r>
            <a:endParaRPr kumimoji="0" lang="en-US" sz="2400" b="0" i="0" u="none" strike="noStrike" cap="none" normalizeH="0" baseline="0" dirty="0" smtClean="0">
              <a:ln>
                <a:noFill/>
              </a:ln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PT" sz="2400" b="0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Aproximação de Quelimane,2017</a:t>
            </a:r>
            <a:endParaRPr kumimoji="0" lang="en-US" sz="2400" b="0" i="0" u="none" strike="noStrike" cap="none" normalizeH="0" baseline="0" dirty="0" smtClean="0">
              <a:ln>
                <a:noFill/>
              </a:ln>
              <a:effectLst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pt-PT" sz="2400" b="0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Aproxima</a:t>
            </a:r>
            <a:r>
              <a:rPr lang="pt-PT" sz="2400" dirty="0" smtClean="0">
                <a:ea typeface="Calibri" pitchFamily="34" charset="0"/>
                <a:cs typeface="Times New Roman" pitchFamily="18" charset="0"/>
              </a:rPr>
              <a:t>çã</a:t>
            </a:r>
            <a:r>
              <a:rPr kumimoji="0" lang="pt-PT" sz="2400" b="0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o ao Porto de Nacala 2019</a:t>
            </a:r>
            <a:endParaRPr kumimoji="0" lang="en-US" sz="24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186839" y="754893"/>
            <a:ext cx="10515600" cy="64681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Lessons</a:t>
            </a: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learned</a:t>
            </a: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from</a:t>
            </a: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CHART Course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9616694" y="0"/>
            <a:ext cx="1283262" cy="1205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440906" y="239485"/>
            <a:ext cx="53101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4000">
                <a:solidFill>
                  <a:srgbClr val="FFFF00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00"/>
              </a:buClr>
              <a:buChar char="•"/>
              <a:defRPr sz="3600">
                <a:solidFill>
                  <a:srgbClr val="FFFF00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rgbClr val="FFFF00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00"/>
              </a:buClr>
              <a:buChar char="•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>
                <a:solidFill>
                  <a:srgbClr val="0070C0"/>
                </a:solidFill>
                <a:latin typeface="Verdana" panose="020B0604030504040204" pitchFamily="34" charset="0"/>
              </a:rPr>
              <a:t>IHO – NIPPON FOUNDATION</a:t>
            </a:r>
            <a:endParaRPr lang="en-GB" altLang="en-US" sz="1800" dirty="0">
              <a:solidFill>
                <a:srgbClr val="0070C0"/>
              </a:solidFill>
              <a:latin typeface="Verdana" panose="020B060403050404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>
                <a:solidFill>
                  <a:srgbClr val="0070C0"/>
                </a:solidFill>
                <a:latin typeface="Verdana" panose="020B0604030504040204" pitchFamily="34" charset="0"/>
              </a:rPr>
              <a:t>ALUMNI </a:t>
            </a:r>
            <a:r>
              <a:rPr lang="en-US" altLang="en-US" sz="1800" b="1" dirty="0" smtClean="0">
                <a:solidFill>
                  <a:srgbClr val="0070C0"/>
                </a:solidFill>
                <a:latin typeface="Verdana" panose="020B0604030504040204" pitchFamily="34" charset="0"/>
              </a:rPr>
              <a:t>SEMINAR</a:t>
            </a:r>
            <a:endParaRPr lang="en-GB" altLang="en-US" sz="1800" dirty="0">
              <a:solidFill>
                <a:srgbClr val="0070C0"/>
              </a:solidFill>
              <a:latin typeface="Verdana" panose="020B060403050404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60617" y="-24788"/>
            <a:ext cx="1214688" cy="121468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738662" y="1624060"/>
            <a:ext cx="58320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buFont typeface="Arial" pitchFamily="34" charset="0"/>
              <a:buChar char="•"/>
            </a:pPr>
            <a:r>
              <a:rPr lang="en-US" b="1" dirty="0" smtClean="0">
                <a:cs typeface="Arial" pitchFamily="34" charset="0"/>
              </a:rPr>
              <a:t>The more recent Nautical Charts I  produced in 2019</a:t>
            </a:r>
            <a:endParaRPr lang="en-US" b="1" dirty="0">
              <a:cs typeface="Arial" pitchFamily="34" charset="0"/>
            </a:endParaRPr>
          </a:p>
        </p:txBody>
      </p:sp>
      <p:pic>
        <p:nvPicPr>
          <p:cNvPr id="2049" name="Picture 1" descr="C:\Users\Carlota\Desktop\sing\Cartas_Jpeg\Aprox_2210_final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15776" y="1960142"/>
            <a:ext cx="6525760" cy="48978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Carlota\Desktop\sing\Cartas_Jpeg\Aprox_Nacala2210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20195" y="377952"/>
            <a:ext cx="4072700" cy="6035039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3177831" y="0"/>
            <a:ext cx="58320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b="1" dirty="0" smtClean="0">
                <a:cs typeface="Arial" pitchFamily="34" charset="0"/>
              </a:rPr>
              <a:t>The more recent Nautical Charts I  produced in 2019</a:t>
            </a:r>
            <a:endParaRPr lang="en-US" b="1" dirty="0"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21217" y="6292586"/>
            <a:ext cx="115707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buFont typeface="Arial" pitchFamily="34" charset="0"/>
              <a:buChar char="•"/>
            </a:pPr>
            <a:r>
              <a:rPr lang="en-US" sz="2800" dirty="0" smtClean="0">
                <a:cs typeface="Arial" pitchFamily="34" charset="0"/>
              </a:rPr>
              <a:t>Future  plan is to produce and publishing my first ENC before  I retire</a:t>
            </a:r>
            <a:r>
              <a:rPr lang="en-US" dirty="0" smtClean="0">
                <a:cs typeface="Arial" pitchFamily="34" charset="0"/>
              </a:rPr>
              <a:t>;</a:t>
            </a:r>
            <a:endParaRPr lang="en-US" dirty="0"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5463" y="1403014"/>
            <a:ext cx="6184393" cy="646814"/>
          </a:xfrm>
        </p:spPr>
        <p:txBody>
          <a:bodyPr>
            <a:normAutofit/>
          </a:bodyPr>
          <a:lstStyle/>
          <a:p>
            <a:r>
              <a:rPr lang="fr-FR" sz="2800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S</a:t>
            </a:r>
            <a:r>
              <a:rPr lang="fr-FR" sz="2800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uggestion for the future</a:t>
            </a:r>
            <a:endParaRPr lang="en-US" sz="2800" b="1" dirty="0">
              <a:solidFill>
                <a:srgbClr val="0070C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8472" y="2506662"/>
            <a:ext cx="10515600" cy="3577146"/>
          </a:xfrm>
        </p:spPr>
        <p:txBody>
          <a:bodyPr/>
          <a:lstStyle/>
          <a:p>
            <a:r>
              <a:rPr lang="en-US" dirty="0" smtClean="0"/>
              <a:t>The Nippon Foundation program should introduce the training </a:t>
            </a:r>
            <a:r>
              <a:rPr lang="en-US" dirty="0" err="1" smtClean="0"/>
              <a:t>programme</a:t>
            </a:r>
            <a:r>
              <a:rPr lang="en-US" dirty="0" smtClean="0"/>
              <a:t> for Category "A“.</a:t>
            </a:r>
          </a:p>
          <a:p>
            <a:endParaRPr lang="en-US" dirty="0" smtClean="0"/>
          </a:p>
          <a:p>
            <a:r>
              <a:rPr lang="en-US" dirty="0" smtClean="0"/>
              <a:t>Also should introduce the online training </a:t>
            </a:r>
            <a:r>
              <a:rPr lang="en-US" dirty="0" err="1" smtClean="0"/>
              <a:t>programme</a:t>
            </a:r>
            <a:r>
              <a:rPr lang="en-US" dirty="0" smtClean="0"/>
              <a:t> for Category “B“ to enable  many marine cartographers and hydrographers can be trained.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9616694" y="0"/>
            <a:ext cx="1283262" cy="1205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3379946" y="227293"/>
            <a:ext cx="531018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4000">
                <a:solidFill>
                  <a:srgbClr val="FFFF00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00"/>
              </a:buClr>
              <a:buChar char="•"/>
              <a:defRPr sz="3600">
                <a:solidFill>
                  <a:srgbClr val="FFFF00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rgbClr val="FFFF00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00"/>
              </a:buClr>
              <a:buChar char="•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dirty="0">
                <a:solidFill>
                  <a:srgbClr val="0070C0"/>
                </a:solidFill>
                <a:latin typeface="+mn-lt"/>
              </a:rPr>
              <a:t>IHO – NIPPON FOUNDATION</a:t>
            </a:r>
            <a:endParaRPr lang="en-GB" altLang="en-US" sz="2800" dirty="0">
              <a:solidFill>
                <a:srgbClr val="0070C0"/>
              </a:solidFill>
              <a:latin typeface="+mn-lt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dirty="0">
                <a:solidFill>
                  <a:srgbClr val="0070C0"/>
                </a:solidFill>
                <a:latin typeface="+mn-lt"/>
              </a:rPr>
              <a:t>ALUMNI </a:t>
            </a:r>
            <a:r>
              <a:rPr lang="en-US" altLang="en-US" sz="2800" b="1" dirty="0" smtClean="0">
                <a:solidFill>
                  <a:srgbClr val="0070C0"/>
                </a:solidFill>
                <a:latin typeface="+mn-lt"/>
              </a:rPr>
              <a:t>SEMINAR</a:t>
            </a:r>
            <a:endParaRPr lang="en-GB" altLang="en-US" sz="2800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60617" y="-24788"/>
            <a:ext cx="1214688" cy="1214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1587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596</TotalTime>
  <Words>452</Words>
  <Application>Microsoft Office PowerPoint</Application>
  <PresentationFormat>Custom</PresentationFormat>
  <Paragraphs>69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THE PRODUCTION OF NAUTICAL CHARTS IN MOZAMBIQUE</vt:lpstr>
      <vt:lpstr> Self introduction</vt:lpstr>
      <vt:lpstr> My career path and projects / Achievements</vt:lpstr>
      <vt:lpstr>Slide 4</vt:lpstr>
      <vt:lpstr>Lessons learned from CHART Course</vt:lpstr>
      <vt:lpstr>Slide 6</vt:lpstr>
      <vt:lpstr>Slide 7</vt:lpstr>
      <vt:lpstr>Slide 8</vt:lpstr>
      <vt:lpstr>Suggestion for the future</vt:lpstr>
      <vt:lpstr>Acknowledgement</vt:lpstr>
    </vt:vector>
  </TitlesOfParts>
  <Company>IHO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POJ</dc:creator>
  <cp:lastModifiedBy>Carlota</cp:lastModifiedBy>
  <cp:revision>52</cp:revision>
  <dcterms:created xsi:type="dcterms:W3CDTF">2019-10-04T14:42:16Z</dcterms:created>
  <dcterms:modified xsi:type="dcterms:W3CDTF">2019-10-22T13:04:44Z</dcterms:modified>
</cp:coreProperties>
</file>